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D39D-B5EB-46FF-9452-6119C7BD2AD8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FC3F7-A4B1-40F7-A072-8E3CEBFEA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3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комбинированного вида № 19  администрации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униципального образования г. Армавир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5737" y="1412776"/>
            <a:ext cx="19150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9211" y="2336106"/>
            <a:ext cx="64456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Воспитание гражданской позиции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дошкольников через знакомство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правами человека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44371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Панфилова В.А.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587727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Армавир, 2014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33502"/>
            <a:ext cx="1981293" cy="153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79208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Предполагаемый продукт проекта</a:t>
            </a:r>
            <a:endParaRPr lang="ru-RU" dirty="0"/>
          </a:p>
          <a:p>
            <a:r>
              <a:rPr lang="ru-RU" b="1" dirty="0"/>
              <a:t>Для детей: </a:t>
            </a:r>
            <a:endParaRPr lang="ru-RU" dirty="0"/>
          </a:p>
          <a:p>
            <a:pPr lvl="0"/>
            <a:r>
              <a:rPr lang="ru-RU" dirty="0"/>
              <a:t>введение в образовательную область «Социализация» занятий по воспитанию правовой культуры;</a:t>
            </a:r>
          </a:p>
          <a:p>
            <a:pPr lvl="0"/>
            <a:r>
              <a:rPr lang="ru-RU" dirty="0"/>
              <a:t>систематизация дидактических игр по воспитанию правовой культуры;</a:t>
            </a:r>
          </a:p>
          <a:p>
            <a:pPr lvl="0"/>
            <a:r>
              <a:rPr lang="ru-RU" dirty="0"/>
              <a:t>оформление альбома «Каждый имеет право…»;</a:t>
            </a:r>
          </a:p>
          <a:p>
            <a:pPr lvl="0"/>
            <a:r>
              <a:rPr lang="ru-RU" dirty="0"/>
              <a:t>создание слайд шоу «Мои права»;</a:t>
            </a:r>
          </a:p>
          <a:p>
            <a:pPr lvl="0"/>
            <a:r>
              <a:rPr lang="ru-RU" dirty="0"/>
              <a:t>интегрированное итоговое занятие «Город счастливых детей».  </a:t>
            </a:r>
          </a:p>
          <a:p>
            <a:r>
              <a:rPr lang="ru-RU" b="1" dirty="0"/>
              <a:t>Для педагогов:</a:t>
            </a:r>
            <a:endParaRPr lang="ru-RU" dirty="0"/>
          </a:p>
          <a:p>
            <a:pPr lvl="0"/>
            <a:r>
              <a:rPr lang="ru-RU" dirty="0"/>
              <a:t>картотека методической литературы по ознакомлению детей с правами;</a:t>
            </a:r>
          </a:p>
          <a:p>
            <a:pPr lvl="0"/>
            <a:r>
              <a:rPr lang="ru-RU" dirty="0"/>
              <a:t>ММ-презентация по проекту «Воспитание гражданской позиции через знакомство с правами человека».</a:t>
            </a:r>
          </a:p>
          <a:p>
            <a:r>
              <a:rPr lang="ru-RU" b="1" dirty="0"/>
              <a:t>Для родителей:</a:t>
            </a:r>
            <a:endParaRPr lang="ru-RU" dirty="0"/>
          </a:p>
          <a:p>
            <a:pPr lvl="0"/>
            <a:r>
              <a:rPr lang="ru-RU" dirty="0"/>
              <a:t>Проведение Недели прав ребенка;</a:t>
            </a:r>
          </a:p>
          <a:p>
            <a:pPr lvl="0"/>
            <a:r>
              <a:rPr lang="ru-RU" dirty="0"/>
              <a:t>Оформление многофункционального авторского дидактического пособия-стенда «Я человек, а это значит…»;</a:t>
            </a:r>
          </a:p>
          <a:p>
            <a:pPr lvl="0"/>
            <a:r>
              <a:rPr lang="ru-RU" dirty="0"/>
              <a:t>Оформление буклета «Семь правил для взрослых»;</a:t>
            </a:r>
          </a:p>
          <a:p>
            <a:pPr lvl="0"/>
            <a:r>
              <a:rPr lang="ru-RU" dirty="0"/>
              <a:t>Родительское собрание в форме круглого стола с элементами игры «Наш общий дом».</a:t>
            </a:r>
          </a:p>
        </p:txBody>
      </p:sp>
    </p:spTree>
    <p:extLst>
      <p:ext uri="{BB962C8B-B14F-4D97-AF65-F5344CB8AC3E}">
        <p14:creationId xmlns:p14="http://schemas.microsoft.com/office/powerpoint/2010/main" val="15027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59265"/>
              </p:ext>
            </p:extLst>
          </p:nvPr>
        </p:nvGraphicFramePr>
        <p:xfrm>
          <a:off x="683569" y="692696"/>
          <a:ext cx="7776862" cy="540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584"/>
                <a:gridCol w="3031476"/>
                <a:gridCol w="2969802"/>
              </a:tblGrid>
              <a:tr h="67343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Этапы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детей</a:t>
                      </a:r>
                      <a:endParaRPr lang="ru-RU" dirty="0"/>
                    </a:p>
                  </a:txBody>
                  <a:tcPr/>
                </a:tc>
              </a:tr>
              <a:tr h="1414797">
                <a:tc>
                  <a:txBody>
                    <a:bodyPr/>
                    <a:lstStyle/>
                    <a:p>
                      <a:r>
                        <a:rPr lang="en-US" dirty="0" smtClean="0"/>
                        <a:t>I </a:t>
                      </a:r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формулирует проблему (цель).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постановке цели определяется и продукт проекта).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Вводит в игровую (сюжетную) ситуацию.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Формулирует задачу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нежестко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Вхождение в проблему.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Вживание в игровую ситуацию.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3.Принятие задачи.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Дополнение задач проекта.</a:t>
                      </a:r>
                      <a:endParaRPr lang="ru-RU" sz="1400" dirty="0"/>
                    </a:p>
                  </a:txBody>
                  <a:tcPr/>
                </a:tc>
              </a:tr>
              <a:tr h="390165">
                <a:tc>
                  <a:txBody>
                    <a:bodyPr/>
                    <a:lstStyle/>
                    <a:p>
                      <a:r>
                        <a:rPr lang="en-US" dirty="0" smtClean="0"/>
                        <a:t>II </a:t>
                      </a:r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Помогает в решении задачи.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Помогает спланировать деятельность.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Организует деятельность.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Объединение детей в рабочие группы.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Распределение амплуа.</a:t>
                      </a:r>
                      <a:endParaRPr lang="ru-RU" sz="1400" dirty="0"/>
                    </a:p>
                  </a:txBody>
                  <a:tcPr/>
                </a:tc>
              </a:tr>
              <a:tr h="999336">
                <a:tc>
                  <a:txBody>
                    <a:bodyPr/>
                    <a:lstStyle/>
                    <a:p>
                      <a:r>
                        <a:rPr lang="en-US" dirty="0" smtClean="0"/>
                        <a:t>III </a:t>
                      </a:r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 Практическая помощь (по необходимости).</a:t>
                      </a:r>
                    </a:p>
                    <a:p>
                      <a:r>
                        <a:rPr lang="ru-RU" sz="1400" dirty="0" smtClean="0"/>
                        <a:t>8. Направляет и контролирует осуществление проекта.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 Формирование специфических знаний, умений, навыков.</a:t>
                      </a:r>
                      <a:endParaRPr lang="ru-RU" sz="1400" dirty="0"/>
                    </a:p>
                  </a:txBody>
                  <a:tcPr/>
                </a:tc>
              </a:tr>
              <a:tr h="390165">
                <a:tc>
                  <a:txBody>
                    <a:bodyPr/>
                    <a:lstStyle/>
                    <a:p>
                      <a:r>
                        <a:rPr lang="en-US" dirty="0" smtClean="0"/>
                        <a:t>IY </a:t>
                      </a:r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9. Подготовка к презентации.</a:t>
                      </a:r>
                    </a:p>
                    <a:p>
                      <a:r>
                        <a:rPr lang="ru-RU" sz="1400" dirty="0" smtClean="0"/>
                        <a:t>Презентация.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 Продукт деятельности готовят к презентации.</a:t>
                      </a:r>
                    </a:p>
                    <a:p>
                      <a:r>
                        <a:rPr lang="ru-RU" sz="1400" dirty="0" smtClean="0"/>
                        <a:t>9. Представляют (зрителям или экспертам) продукт.</a:t>
                      </a:r>
                    </a:p>
                    <a:p>
                      <a:r>
                        <a:rPr lang="ru-RU" sz="1400" dirty="0" smtClean="0"/>
                        <a:t>Деятельное.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6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028343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I ЭТАП – ПОДГОТОВИТЕЛЬНЫЙ – сбор и систематизация информации</a:t>
            </a:r>
          </a:p>
          <a:p>
            <a:r>
              <a:rPr lang="ru-RU" dirty="0"/>
              <a:t>( подборка презентаций; иллюстраций и фотографий  </a:t>
            </a:r>
            <a:r>
              <a:rPr lang="ru-RU" dirty="0" smtClean="0"/>
              <a:t>по правам ребенка, </a:t>
            </a:r>
            <a:r>
              <a:rPr lang="ru-RU" dirty="0"/>
              <a:t>стихов и </a:t>
            </a:r>
            <a:r>
              <a:rPr lang="ru-RU" dirty="0" smtClean="0"/>
              <a:t>сказок; </a:t>
            </a:r>
            <a:r>
              <a:rPr lang="ru-RU" dirty="0"/>
              <a:t>разработка конспектов занятий, бесед и </a:t>
            </a:r>
            <a:r>
              <a:rPr lang="ru-RU" dirty="0" err="1"/>
              <a:t>т.д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ru-RU" dirty="0"/>
              <a:t>II ЭТАП – ОСНОВНОЙ –внедрение проекта в образовательный процесс</a:t>
            </a:r>
          </a:p>
          <a:p>
            <a:r>
              <a:rPr lang="ru-RU" dirty="0"/>
              <a:t>( Проведение занятий, бесед ; показ презентаций, разучивание стихов, песен </a:t>
            </a:r>
            <a:r>
              <a:rPr lang="ru-RU" dirty="0" smtClean="0"/>
              <a:t>по теме; </a:t>
            </a:r>
            <a:r>
              <a:rPr lang="ru-RU" dirty="0"/>
              <a:t>совместная художественно-творческая деятельность детей и воспитателей, детей и родителей; </a:t>
            </a:r>
            <a:r>
              <a:rPr lang="ru-RU" dirty="0" err="1" smtClean="0"/>
              <a:t>инсценированние</a:t>
            </a:r>
            <a:r>
              <a:rPr lang="ru-RU" dirty="0" smtClean="0"/>
              <a:t> отрывков произведений, разыгрывание ситуаций; разучивание дидактических игр по теме)</a:t>
            </a:r>
            <a:endParaRPr lang="ru-RU" dirty="0"/>
          </a:p>
          <a:p>
            <a:endParaRPr lang="ru-RU" dirty="0"/>
          </a:p>
          <a:p>
            <a:r>
              <a:rPr lang="ru-RU" dirty="0"/>
              <a:t>III ЭТАП – АНАЛИТИЧЕСКИЙ – презентация проекта</a:t>
            </a:r>
          </a:p>
          <a:p>
            <a:r>
              <a:rPr lang="ru-RU" dirty="0"/>
              <a:t>(интегрированное итоговое занятие «Город счастливых детей», ММ-презентация по проекту «Воспитание гражданской позиции через знакомство с правами человека», </a:t>
            </a:r>
            <a:r>
              <a:rPr lang="ru-RU" dirty="0" smtClean="0"/>
              <a:t>оформление </a:t>
            </a:r>
            <a:r>
              <a:rPr lang="ru-RU" dirty="0"/>
              <a:t>многофункционального авторского дидактического пособия-стенда «Я человек, а это значит</a:t>
            </a:r>
            <a:r>
              <a:rPr lang="ru-RU" dirty="0" smtClean="0"/>
              <a:t>…»; оформление </a:t>
            </a:r>
            <a:r>
              <a:rPr lang="ru-RU" dirty="0"/>
              <a:t>буклета «Семь правил для взрослых</a:t>
            </a:r>
            <a:r>
              <a:rPr lang="ru-RU" dirty="0" smtClean="0"/>
              <a:t>»; родительское </a:t>
            </a:r>
            <a:r>
              <a:rPr lang="ru-RU" dirty="0"/>
              <a:t>собрание в форме круглого стола с элементами игры «Наш общий дом</a:t>
            </a:r>
            <a:r>
              <a:rPr lang="ru-RU" dirty="0" smtClean="0"/>
              <a:t>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1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40909" y="1628800"/>
            <a:ext cx="4534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ПРИЛОЖЕНИЯ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40968"/>
            <a:ext cx="1810399" cy="1909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85" y="2816349"/>
            <a:ext cx="3134019" cy="27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КАРТОТЕКА ДИДАКТИЧЕСКИХ ИГР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45014"/>
            <a:ext cx="1691680" cy="1197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60981"/>
            <a:ext cx="1611089" cy="1138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75790"/>
            <a:ext cx="1566119" cy="110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75789"/>
            <a:ext cx="1512168" cy="10690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1691680" cy="1195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68960"/>
            <a:ext cx="1697685" cy="11959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43" y="3068960"/>
            <a:ext cx="1691679" cy="11959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56" y="3066033"/>
            <a:ext cx="1630118" cy="11550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797152"/>
            <a:ext cx="1691679" cy="11959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97152"/>
            <a:ext cx="1697685" cy="11964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90" y="4797152"/>
            <a:ext cx="1691680" cy="11959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08755"/>
            <a:ext cx="1610026" cy="11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0" y="-13692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Авторский стенд «Я человек, а это значит…»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253286" cy="4689965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0912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331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69269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Интегрированное занятие «Город счастливых детей»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73284"/>
            <a:ext cx="2090340" cy="1567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17" y="4005064"/>
            <a:ext cx="2112235" cy="1584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33056"/>
            <a:ext cx="2112235" cy="1584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574" y="3256061"/>
            <a:ext cx="161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Игра «Динь-дон»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325606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Хоровод «Дружат дети всей земли»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5733256"/>
            <a:ext cx="2088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Релаксационная пауза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573325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Символ города Счастье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57" y="1593872"/>
            <a:ext cx="2275313" cy="15365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940" y="1573283"/>
            <a:ext cx="2076119" cy="15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69269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Родительское собрание «Наш общий дом»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22" y="1339997"/>
            <a:ext cx="5976156" cy="44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76470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ОЦЕНКА  РЕЗУЛЬТАТИВНОСТИ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77768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ea typeface="Times New Roman"/>
                <a:cs typeface="Times New Roman"/>
              </a:rPr>
              <a:t>Для оценки результатов проведенной работы использовала входной, текущий и итоговый контроль. </a:t>
            </a:r>
            <a:endParaRPr lang="ru-RU" dirty="0"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ea typeface="Times New Roman"/>
                <a:cs typeface="Times New Roman"/>
              </a:rPr>
              <a:t>При проведении входного контроля имеющихся знаний дошкольников применяла следующие формы оценки: диагностическое анкетирование, устный опрос, собеседование. </a:t>
            </a:r>
            <a:endParaRPr lang="ru-RU" dirty="0"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ea typeface="Times New Roman"/>
                <a:cs typeface="Times New Roman"/>
              </a:rPr>
              <a:t>Текущий контроль осуществляла с помощью тестовых заданий, наблюдений, собеседования.</a:t>
            </a:r>
            <a:endParaRPr lang="ru-RU" dirty="0">
              <a:ea typeface="Calibri"/>
              <a:cs typeface="Times New Roman"/>
            </a:endParaRPr>
          </a:p>
          <a:p>
            <a:r>
              <a:rPr lang="ru-RU" dirty="0" smtClean="0">
                <a:ea typeface="Times New Roman"/>
              </a:rPr>
              <a:t>            Итоговый </a:t>
            </a:r>
            <a:r>
              <a:rPr lang="ru-RU" dirty="0">
                <a:ea typeface="Times New Roman"/>
              </a:rPr>
              <a:t>контроль проводился в следующих формах: итоговые тестовые задания, итоговое занятие,  диагностическая модифицированная карта «Правовое воспитание дошкольников», анкетирование родителей.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9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764703"/>
            <a:ext cx="4986337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484784"/>
            <a:ext cx="7776864" cy="380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Сравнительный анализ позволяет сделать следующие выводы:</a:t>
            </a:r>
            <a:endParaRPr lang="ru-RU" sz="1400" dirty="0"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- в группе создана атмосфера уважения к личности ребенка, способствующая формированию у него чувства самооценки своей личности  в сочетании с признанием права окружающих на ответное уважение и доверие;</a:t>
            </a:r>
            <a:endParaRPr lang="ru-RU" sz="1400" dirty="0"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- формируется у дошкольников чувство принадлежности к определенной культуре, уважения к культурам других народов и сопричастности к событиям, происходящим в мире, стране, городе. </a:t>
            </a:r>
            <a:endParaRPr lang="ru-RU" sz="1400" dirty="0"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Разработан вариативно-адаптированный цикл занятий с детьми по знакомству с правами.</a:t>
            </a:r>
            <a:endParaRPr lang="ru-RU" sz="1400" dirty="0"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Повысились знания родителей в области социально – правового воспитания на разных возрастных этапах.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07" y="5002293"/>
            <a:ext cx="1166539" cy="13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901219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192" y="1484784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          Дошкольное </a:t>
            </a:r>
            <a:r>
              <a:rPr lang="ru-RU" dirty="0">
                <a:cs typeface="Times New Roman" pitchFamily="18" charset="0"/>
              </a:rPr>
              <a:t>детство – уникальный период в течение, которого формируется здоровье, развивается личность ребенка.  Необходимо, чтобы уже в детстве ребёнок почувствует себя  человеком живущим в социуме и имеющем равные со взрослыми права, обязанности и свободы. Для будущего России чрезвычайно важно, чтобы дети росли в атмосфере уважения и не страдали от негативных последствий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/>
              <a:t>          Основная </a:t>
            </a:r>
            <a:r>
              <a:rPr lang="ru-RU" dirty="0"/>
              <a:t>идея работы по правовому воспитанию дошкольников – признание ребенка полноценной и полноправной личностью, свободной и ответственной, знающей свои права и адекватные способы поведения в случаях их нарушения, обладающей чувством собственного достоинства и с уважением относящейся к другим, способной на собственный выбор и с пониманием воспринимающей мнения и предпочтения окружающих.</a:t>
            </a:r>
          </a:p>
          <a:p>
            <a:pPr algn="just"/>
            <a:r>
              <a:rPr lang="ru-RU" dirty="0" smtClean="0"/>
              <a:t>           Новизна </a:t>
            </a:r>
            <a:r>
              <a:rPr lang="ru-RU" dirty="0"/>
              <a:t>и значимость  работы,  состоит в том, чтобы через усвоение и овладение своими правами ребенок может раскрыться как личность, уважающая свои права и свободы, а также права и свободы других людей.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70272" y="1844824"/>
            <a:ext cx="680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96952"/>
            <a:ext cx="2088232" cy="29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0"/>
            <a:ext cx="9180004" cy="6884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76470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484784"/>
            <a:ext cx="698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В </a:t>
            </a:r>
            <a:r>
              <a:rPr lang="ru-RU" dirty="0"/>
              <a:t>процессе социально-коммуникативного развития ребенка недостаточно уделяется внимания усвоению норм и ценностей, принятых в обществе, включая моральные и нравственные ценности. </a:t>
            </a:r>
          </a:p>
          <a:p>
            <a:pPr algn="just"/>
            <a:r>
              <a:rPr lang="ru-RU" dirty="0"/>
              <a:t>      Стержневым в формировании детей является  уважительное отношение к закону, к правам каждого человека. Необходимо, чтобы уважение к мнению, взглядам, запросам, в целом к личности ребенка не только было нормой общечеловеческой культуры, но и принималось как норма права.   </a:t>
            </a:r>
          </a:p>
          <a:p>
            <a:pPr algn="just"/>
            <a:r>
              <a:rPr lang="ru-RU" dirty="0" smtClean="0"/>
              <a:t>            Помочь </a:t>
            </a:r>
            <a:r>
              <a:rPr lang="ru-RU" dirty="0"/>
              <a:t>ребенку увидеть ценность прав, показать их социальную роль, научить дошкольников правовыми, мирными способами разрешать споры и конфликты, через разнообразные виды деятельности детей.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874118"/>
            <a:ext cx="1728192" cy="16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76470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484784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Обозначить </a:t>
            </a:r>
            <a:r>
              <a:rPr lang="ru-RU" dirty="0"/>
              <a:t>возможности комплекса норм и ценностей, принятых в обществе и направленных на уважение прав и достоинства всех людей в развитии личности ребенка.</a:t>
            </a:r>
          </a:p>
          <a:p>
            <a:pPr algn="just"/>
            <a:r>
              <a:rPr lang="ru-RU" dirty="0" smtClean="0"/>
              <a:t>           Определить </a:t>
            </a:r>
            <a:r>
              <a:rPr lang="ru-RU" dirty="0"/>
              <a:t>эффективность формирования правосознания ребенка, для облегчения его социализации: вхождение в социум, расширение кругозора и формирование гражданской позиции.</a:t>
            </a:r>
          </a:p>
          <a:p>
            <a:pPr algn="just"/>
            <a:r>
              <a:rPr lang="ru-RU" dirty="0" smtClean="0"/>
              <a:t>            Обозначить </a:t>
            </a:r>
            <a:r>
              <a:rPr lang="ru-RU" dirty="0"/>
              <a:t>пути взаимодействия со всеми участниками образовательного процесса.</a:t>
            </a:r>
          </a:p>
          <a:p>
            <a:pPr algn="just"/>
            <a:r>
              <a:rPr lang="ru-RU" dirty="0" smtClean="0"/>
              <a:t>            Разработать </a:t>
            </a:r>
            <a:r>
              <a:rPr lang="ru-RU" dirty="0"/>
              <a:t>педагогические условия знакомства дошкольника с правовыми нормами.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52" y="4581128"/>
            <a:ext cx="1949535" cy="20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76470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5676" y="1700808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детей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just"/>
            <a:r>
              <a:rPr lang="ru-RU" dirty="0" smtClean="0"/>
              <a:t> - создание </a:t>
            </a:r>
            <a:r>
              <a:rPr lang="ru-RU" dirty="0"/>
              <a:t>условий для формирования гражданской позиции у детей;</a:t>
            </a:r>
          </a:p>
          <a:p>
            <a:pPr lvl="0" algn="just"/>
            <a:r>
              <a:rPr lang="ru-RU" dirty="0" smtClean="0"/>
              <a:t> - знакомство </a:t>
            </a:r>
            <a:r>
              <a:rPr lang="ru-RU" dirty="0"/>
              <a:t>с Конвенцией ООН о правах </a:t>
            </a:r>
            <a:r>
              <a:rPr lang="ru-RU" dirty="0" smtClean="0"/>
              <a:t> ребенка</a:t>
            </a:r>
            <a:r>
              <a:rPr lang="ru-RU" dirty="0"/>
              <a:t>;</a:t>
            </a:r>
          </a:p>
          <a:p>
            <a:pPr lvl="0" algn="just"/>
            <a:r>
              <a:rPr lang="ru-RU" dirty="0" smtClean="0"/>
              <a:t> - формирование </a:t>
            </a:r>
            <a:r>
              <a:rPr lang="ru-RU" dirty="0"/>
              <a:t>чувства собственного достоинства; воспитание уважения к достоинству и мнению других людей;</a:t>
            </a:r>
          </a:p>
          <a:p>
            <a:pPr lvl="0" algn="just"/>
            <a:r>
              <a:rPr lang="ru-RU" dirty="0" smtClean="0"/>
              <a:t>- обеспечить </a:t>
            </a:r>
            <a:r>
              <a:rPr lang="ru-RU" dirty="0"/>
              <a:t>детей знаниями, навыками, ценностными ориентирами для формирования правовой компетентности и с помощью которых ребенок впоследствии будет оценивать себя сам.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46708"/>
            <a:ext cx="1782458" cy="27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548680"/>
            <a:ext cx="79208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Times New Roman"/>
                <a:cs typeface="Times New Roman"/>
              </a:rPr>
              <a:t>Для педагогов: 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изучение литературы по правам ребенка;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повышение правовой и педагогической культуры;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формирование положительных детско-родительских отношений;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систематизация научно-методического материала по данной теме.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Times New Roman"/>
                <a:cs typeface="Times New Roman"/>
              </a:rPr>
              <a:t>Для родителей: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формировать отношение к ребенку как к личности имеющей свои права;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формировать понимание, что родители являются гарантом прав ребенка;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повысить правовой уровень родителей;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определить  способы воспитательного воздействия на ребенка при знакомстве с правами человека.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12" y="1"/>
            <a:ext cx="223244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692696"/>
            <a:ext cx="792088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Times New Roman"/>
                <a:cs typeface="Times New Roman"/>
              </a:rPr>
              <a:t>Вид (тип) проекта: </a:t>
            </a: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информационно-образовательный.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Times New Roman"/>
                <a:cs typeface="Times New Roman"/>
              </a:rPr>
              <a:t>Сроки реализации: </a:t>
            </a: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фрагмент долгосрочного проекта. Проект осуществлялся с 01.09.2013 года по 01.06.2014 года на базе МБДОУ № 19.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Times New Roman"/>
                <a:cs typeface="Times New Roman"/>
              </a:rPr>
              <a:t>Участники проекта: </a:t>
            </a: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испытуемые дошкольники, педагоги ДОО, узкие специалисты, родители.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Times New Roman"/>
                <a:cs typeface="Times New Roman"/>
              </a:rPr>
              <a:t>Возраст детей: </a:t>
            </a: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5-7 лет.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Times New Roman"/>
                <a:cs typeface="Times New Roman"/>
              </a:rPr>
              <a:t>Необходимые материалы: </a:t>
            </a: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групповое помещение необходимое для данной категории детей, методическое обеспечение по данной проблеме; мультимедийная система; магнитофон, СД-диски; материалы для продуктивной деятельности.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85184"/>
            <a:ext cx="2160239" cy="12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7776864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Times New Roman"/>
                <a:cs typeface="Times New Roman"/>
              </a:rPr>
              <a:t>Ожидаемые результаты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Times New Roman"/>
                <a:cs typeface="Times New Roman"/>
              </a:rPr>
              <a:t>Для детей: 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понимают и принимают нормы и ценности принятые в обществе; 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успешная социализация ребенка: вхождение в социум, расширение кругозора и формирование гражданской позиции;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понимание своей ответственности по отношению к себе, как личности, и окружающим;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/>
              <a:buChar char=""/>
              <a:tabLst>
                <a:tab pos="990600" algn="l"/>
              </a:tabLst>
            </a:pPr>
            <a:r>
              <a:rPr lang="ru-RU" dirty="0">
                <a:latin typeface="Calibri" panose="020F0502020204030204" pitchFamily="34" charset="0"/>
                <a:ea typeface="Times New Roman"/>
                <a:cs typeface="Times New Roman"/>
              </a:rPr>
              <a:t>умеют разрешать свои конфликты правовыми способами. </a:t>
            </a:r>
            <a:endParaRPr lang="ru-RU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49080"/>
            <a:ext cx="2855137" cy="21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7848872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Для педагогов: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ea typeface="Times New Roman"/>
                <a:cs typeface="Times New Roman"/>
              </a:rPr>
              <a:t>создание условий для развития у детей положительного самоощущения;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ea typeface="Times New Roman"/>
                <a:cs typeface="Times New Roman"/>
              </a:rPr>
              <a:t>знакомство детей в соответствующей их возрасту форме с основными документами по защите прав человека;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ea typeface="Times New Roman"/>
                <a:cs typeface="Times New Roman"/>
              </a:rPr>
              <a:t>систематизация методического обеспечения по правовому воспитанию;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ea typeface="Times New Roman"/>
                <a:cs typeface="Times New Roman"/>
              </a:rPr>
              <a:t>расширение взаимодействия педагогов ДОО по изучаемой проблеме;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ea typeface="Times New Roman"/>
                <a:cs typeface="Times New Roman"/>
              </a:rPr>
              <a:t>понимание значения работы по правовому воспитанию с родителями.</a:t>
            </a:r>
            <a:endParaRPr lang="ru-RU" dirty="0"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Для родителей:</a:t>
            </a:r>
            <a:r>
              <a:rPr lang="ru-RU" dirty="0">
                <a:ea typeface="Times New Roman"/>
                <a:cs typeface="Times New Roman"/>
              </a:rPr>
              <a:t>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ea typeface="Times New Roman"/>
                <a:cs typeface="Times New Roman"/>
              </a:rPr>
              <a:t>формирование атмосферы уважения к личности ребенка;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ea typeface="Times New Roman"/>
                <a:cs typeface="Times New Roman"/>
              </a:rPr>
              <a:t>признание прав ребенка на ответное доверие и уважение;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ea typeface="Times New Roman"/>
                <a:cs typeface="Times New Roman"/>
              </a:rPr>
              <a:t>повышение правового уровня;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ea typeface="Times New Roman"/>
                <a:cs typeface="Times New Roman"/>
              </a:rPr>
              <a:t>понимание способов воспитательного воздействия на ребенка.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06" y="3844838"/>
            <a:ext cx="175792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1220</Words>
  <Application>Microsoft Office PowerPoint</Application>
  <PresentationFormat>Экран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поиск</dc:creator>
  <cp:lastModifiedBy>поиск</cp:lastModifiedBy>
  <cp:revision>27</cp:revision>
  <dcterms:created xsi:type="dcterms:W3CDTF">2014-07-21T19:01:32Z</dcterms:created>
  <dcterms:modified xsi:type="dcterms:W3CDTF">2014-07-27T16:46:10Z</dcterms:modified>
</cp:coreProperties>
</file>